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34"/>
  </p:notesMasterIdLst>
  <p:sldIdLst>
    <p:sldId id="256" r:id="rId6"/>
    <p:sldId id="392" r:id="rId7"/>
    <p:sldId id="301" r:id="rId8"/>
    <p:sldId id="366" r:id="rId9"/>
    <p:sldId id="353" r:id="rId10"/>
    <p:sldId id="396" r:id="rId11"/>
    <p:sldId id="395" r:id="rId12"/>
    <p:sldId id="379" r:id="rId13"/>
    <p:sldId id="378" r:id="rId14"/>
    <p:sldId id="380" r:id="rId15"/>
    <p:sldId id="381" r:id="rId16"/>
    <p:sldId id="383" r:id="rId17"/>
    <p:sldId id="384" r:id="rId18"/>
    <p:sldId id="385" r:id="rId19"/>
    <p:sldId id="386" r:id="rId20"/>
    <p:sldId id="387" r:id="rId21"/>
    <p:sldId id="394" r:id="rId22"/>
    <p:sldId id="389" r:id="rId23"/>
    <p:sldId id="393" r:id="rId24"/>
    <p:sldId id="397" r:id="rId25"/>
    <p:sldId id="388" r:id="rId26"/>
    <p:sldId id="369" r:id="rId27"/>
    <p:sldId id="368" r:id="rId28"/>
    <p:sldId id="370" r:id="rId29"/>
    <p:sldId id="371" r:id="rId30"/>
    <p:sldId id="372" r:id="rId31"/>
    <p:sldId id="377" r:id="rId32"/>
    <p:sldId id="367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B3"/>
    <a:srgbClr val="75222E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0"/>
    <p:restoredTop sz="93735" autoAdjust="0"/>
  </p:normalViewPr>
  <p:slideViewPr>
    <p:cSldViewPr snapToGrid="0">
      <p:cViewPr varScale="1">
        <p:scale>
          <a:sx n="180" d="100"/>
          <a:sy n="180" d="100"/>
        </p:scale>
        <p:origin x="192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312824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791537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848765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569311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01845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8286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35745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  <p:sldLayoutId id="2147483686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eexplore.ieee.org/x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tif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      Model 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620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1"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"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"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Give me an ‘easy button’ 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1887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93B3"/>
                </a:solidFill>
              </a:rPr>
              <a:t>Jupyter</a:t>
            </a:r>
            <a:r>
              <a:rPr lang="en-US" dirty="0">
                <a:solidFill>
                  <a:srgbClr val="0093B3"/>
                </a:solidFill>
              </a:rPr>
              <a:t>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0469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7794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63D19-E074-1B46-A0D5-6773737E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0" y="292167"/>
            <a:ext cx="4523657" cy="382702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48AD1A-EC84-374B-AA74-545352C5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94" y="836240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58201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B6491-FEA1-554E-A41E-A6A5DA63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43" y="74735"/>
            <a:ext cx="5894960" cy="31266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886E5-F340-324D-B104-FD2C6ACB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" y="2680314"/>
            <a:ext cx="3962399" cy="190440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1BAD7-3108-A449-9AFE-4B7A4FEA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155"/>
            <a:ext cx="2360579" cy="83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FE617-6287-2E45-A4EB-9FC8689E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98" y="3201376"/>
            <a:ext cx="2846646" cy="19001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592E0-B535-F54C-BFA0-77C40F798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53" r="7621"/>
          <a:stretch/>
        </p:blipFill>
        <p:spPr>
          <a:xfrm>
            <a:off x="6753673" y="3434639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6D154-89AA-3141-AEB4-3210E117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4" y="1134892"/>
            <a:ext cx="1486922" cy="115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EF049-E28D-F549-80BB-705F23534A97}"/>
              </a:ext>
            </a:extLst>
          </p:cNvPr>
          <p:cNvSpPr txBox="1"/>
          <p:nvPr/>
        </p:nvSpPr>
        <p:spPr>
          <a:xfrm>
            <a:off x="328205" y="4206931"/>
            <a:ext cx="3018110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222E"/>
                </a:solidFill>
              </a:rPr>
              <a:t>Click &amp; Drag </a:t>
            </a:r>
            <a:br>
              <a:rPr lang="en-US" sz="2400" b="1" dirty="0">
                <a:solidFill>
                  <a:srgbClr val="75222E"/>
                </a:solidFill>
              </a:rPr>
            </a:br>
            <a:r>
              <a:rPr lang="en-US" sz="2400" b="1" dirty="0">
                <a:solidFill>
                  <a:srgbClr val="75222E"/>
                </a:solidFill>
              </a:rPr>
              <a:t>Modeling &amp; Boosting</a:t>
            </a:r>
          </a:p>
        </p:txBody>
      </p:sp>
    </p:spTree>
    <p:extLst>
      <p:ext uri="{BB962C8B-B14F-4D97-AF65-F5344CB8AC3E}">
        <p14:creationId xmlns:p14="http://schemas.microsoft.com/office/powerpoint/2010/main" val="164522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Problems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2441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GOTs solution w/no more support (company dissolved)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 (GPU optimize on OpenCV)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73D5-3BDD-F04C-B7C1-5ED2F810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1728856"/>
            <a:ext cx="8137451" cy="193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78D0C-4633-DE4A-8073-5B12F5D6DBC5}"/>
              </a:ext>
            </a:extLst>
          </p:cNvPr>
          <p:cNvSpPr txBox="1"/>
          <p:nvPr/>
        </p:nvSpPr>
        <p:spPr>
          <a:xfrm>
            <a:off x="3138925" y="931164"/>
            <a:ext cx="250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sum of pixels via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D622D-A624-2A46-B2BA-4A95DFCC6EA5}"/>
              </a:ext>
            </a:extLst>
          </p:cNvPr>
          <p:cNvSpPr txBox="1"/>
          <p:nvPr/>
        </p:nvSpPr>
        <p:spPr>
          <a:xfrm>
            <a:off x="682191" y="1428774"/>
            <a:ext cx="11148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57F30-17A8-B345-8D75-CF612E4E0E69}"/>
              </a:ext>
            </a:extLst>
          </p:cNvPr>
          <p:cNvSpPr txBox="1"/>
          <p:nvPr/>
        </p:nvSpPr>
        <p:spPr>
          <a:xfrm>
            <a:off x="4081522" y="1428774"/>
            <a:ext cx="62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47966-6A40-5C4F-B21E-A7CAAFFFBB97}"/>
              </a:ext>
            </a:extLst>
          </p:cNvPr>
          <p:cNvSpPr txBox="1"/>
          <p:nvPr/>
        </p:nvSpPr>
        <p:spPr>
          <a:xfrm>
            <a:off x="6989115" y="1432785"/>
            <a:ext cx="101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58968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  <a:br>
              <a:rPr lang="en-US" sz="4000" dirty="0"/>
            </a:br>
            <a:r>
              <a:rPr lang="en-US" sz="4000" dirty="0"/>
              <a:t>						    Me too.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73D5-3BDD-F04C-B7C1-5ED2F810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1728856"/>
            <a:ext cx="8137451" cy="193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78D0C-4633-DE4A-8073-5B12F5D6DBC5}"/>
              </a:ext>
            </a:extLst>
          </p:cNvPr>
          <p:cNvSpPr txBox="1"/>
          <p:nvPr/>
        </p:nvSpPr>
        <p:spPr>
          <a:xfrm>
            <a:off x="3138925" y="931164"/>
            <a:ext cx="250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sum of pixels via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D622D-A624-2A46-B2BA-4A95DFCC6EA5}"/>
              </a:ext>
            </a:extLst>
          </p:cNvPr>
          <p:cNvSpPr txBox="1"/>
          <p:nvPr/>
        </p:nvSpPr>
        <p:spPr>
          <a:xfrm>
            <a:off x="682191" y="1428774"/>
            <a:ext cx="11148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57F30-17A8-B345-8D75-CF612E4E0E69}"/>
              </a:ext>
            </a:extLst>
          </p:cNvPr>
          <p:cNvSpPr txBox="1"/>
          <p:nvPr/>
        </p:nvSpPr>
        <p:spPr>
          <a:xfrm>
            <a:off x="4081522" y="1428774"/>
            <a:ext cx="62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47966-6A40-5C4F-B21E-A7CAAFFFBB97}"/>
              </a:ext>
            </a:extLst>
          </p:cNvPr>
          <p:cNvSpPr txBox="1"/>
          <p:nvPr/>
        </p:nvSpPr>
        <p:spPr>
          <a:xfrm>
            <a:off x="6989115" y="1432785"/>
            <a:ext cx="101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402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Common Kernels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FB6CBA-E0BD-2E40-A5ED-8834858D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61" y="2027936"/>
            <a:ext cx="23495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8C4DD-22BB-2141-A27B-A746943F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461" y="1574872"/>
            <a:ext cx="130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C81123-AE81-9441-B993-4924565C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812" y="2078736"/>
            <a:ext cx="19939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E929-89B2-6444-A8A5-664BA3139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712" y="1658162"/>
            <a:ext cx="2070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Edge Detection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92961" y="4060370"/>
            <a:ext cx="29561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74" y="3740836"/>
            <a:ext cx="887670" cy="11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4567930" y="601399"/>
            <a:ext cx="3979563" cy="3922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hsv 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hue, saturation, value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separates </a:t>
            </a:r>
            <a:r>
              <a:rPr lang="en-US" sz="1800" i="1">
                <a:solidFill>
                  <a:srgbClr val="000000"/>
                </a:solidFill>
              </a:rPr>
              <a:t>luma</a:t>
            </a:r>
            <a:r>
              <a:rPr lang="en-US" sz="1800">
                <a:solidFill>
                  <a:srgbClr val="000000"/>
                </a:solidFill>
              </a:rPr>
              <a:t>, or the image intensity, from </a:t>
            </a:r>
            <a:r>
              <a:rPr lang="en-US" sz="1800" i="1">
                <a:solidFill>
                  <a:srgbClr val="000000"/>
                </a:solidFill>
              </a:rPr>
              <a:t>chroma</a:t>
            </a:r>
            <a:r>
              <a:rPr lang="en-US" sz="1800">
                <a:solidFill>
                  <a:srgbClr val="000000"/>
                </a:solidFill>
              </a:rPr>
              <a:t> or the color information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robustness to lighting changes or removing shadows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hsl – hue, saturation, lightness, similar to hsv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bgr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luv</a:t>
            </a:r>
          </a:p>
        </p:txBody>
      </p:sp>
    </p:spTree>
    <p:extLst>
      <p:ext uri="{BB962C8B-B14F-4D97-AF65-F5344CB8AC3E}">
        <p14:creationId xmlns:p14="http://schemas.microsoft.com/office/powerpoint/2010/main" val="959452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299" y="1337969"/>
            <a:ext cx="4047460" cy="2166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Histogram</a:t>
            </a:r>
            <a:b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discretization | binning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872E8-296E-9E49-A2BC-E04246EE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" r="2" b="2"/>
          <a:stretch/>
        </p:blipFill>
        <p:spPr>
          <a:xfrm>
            <a:off x="0" y="10"/>
            <a:ext cx="4518095" cy="51434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11AC3C-8E82-7D4A-AFE6-2A97E3D41B0B}"/>
              </a:ext>
            </a:extLst>
          </p:cNvPr>
          <p:cNvSpPr/>
          <p:nvPr/>
        </p:nvSpPr>
        <p:spPr>
          <a:xfrm rot="2227125">
            <a:off x="1141226" y="616688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5074FFE-DD89-A740-9837-CBD9BE70ECD6}"/>
              </a:ext>
            </a:extLst>
          </p:cNvPr>
          <p:cNvSpPr/>
          <p:nvPr/>
        </p:nvSpPr>
        <p:spPr>
          <a:xfrm rot="2227125">
            <a:off x="764003" y="1846521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343708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6FE5A-0633-C742-A5A4-EF0266E1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92" y="1526634"/>
            <a:ext cx="1911246" cy="4896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AdaBoost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EB667-03A8-5041-A128-CBCD9DDE55A1}"/>
              </a:ext>
            </a:extLst>
          </p:cNvPr>
          <p:cNvSpPr txBox="1"/>
          <p:nvPr/>
        </p:nvSpPr>
        <p:spPr>
          <a:xfrm>
            <a:off x="4837046" y="931380"/>
            <a:ext cx="4029893" cy="216982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treeDepth</a:t>
            </a:r>
            <a:r>
              <a:rPr lang="en-US" dirty="0"/>
              <a:t> = 0 = variable tree depths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= number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nWeak</a:t>
            </a:r>
            <a:r>
              <a:rPr lang="en-US" dirty="0"/>
              <a:t> = number of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hs</a:t>
            </a:r>
            <a:r>
              <a:rPr lang="en-US" dirty="0"/>
              <a:t> (coefficient)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ie</a:t>
            </a:r>
            <a:r>
              <a:rPr lang="en-US" dirty="0"/>
              <a:t>, half log(”odds ratio”)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Classifier =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sum (coefficients[</a:t>
            </a:r>
            <a:r>
              <a:rPr lang="en-US" dirty="0" err="1"/>
              <a:t>i</a:t>
            </a:r>
            <a:r>
              <a:rPr lang="en-US" dirty="0"/>
              <a:t>] * prediction(trees[</a:t>
            </a:r>
            <a:r>
              <a:rPr lang="en-US" dirty="0" err="1"/>
              <a:t>i</a:t>
            </a:r>
            <a:r>
              <a:rPr lang="en-US" dirty="0"/>
              <a:t>], X)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EC541-62A7-624D-89E4-506826CB5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" t="1544" r="1592" b="4140"/>
          <a:stretch/>
        </p:blipFill>
        <p:spPr>
          <a:xfrm>
            <a:off x="324358" y="2939933"/>
            <a:ext cx="5358984" cy="19644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8D347-322B-EE48-8A11-3CF4223F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53" y="1043807"/>
            <a:ext cx="1776494" cy="20022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2582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Terms &amp; Abbreviations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324358" y="1085842"/>
            <a:ext cx="3957019" cy="47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800" dirty="0"/>
              <a:t>Pedestrian datasets: Caltech, INRIA, TUD-Brussels and ETH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PASCAL VOC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Image pyramid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 statistics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periodic textures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octave-space, octave and half-octave image pyramids, 42, 43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sparse image pyramids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channel features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aggregate feature channels (afc), 30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integral channel features (</a:t>
            </a:r>
            <a:r>
              <a:rPr lang="en-US" sz="900" dirty="0" err="1"/>
              <a:t>icf</a:t>
            </a:r>
            <a:r>
              <a:rPr lang="en-US" sz="900" dirty="0"/>
              <a:t>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striate cortical </a:t>
            </a:r>
            <a:r>
              <a:rPr lang="en-US" sz="800" dirty="0" err="1"/>
              <a:t>cells:wavelet</a:t>
            </a:r>
            <a:r>
              <a:rPr lang="en-US" sz="800" dirty="0"/>
              <a:t> expansion &gt;&gt;&gt;&gt; retinal ganglion </a:t>
            </a:r>
            <a:r>
              <a:rPr lang="en-US" sz="800" dirty="0" err="1"/>
              <a:t>cell:pixel</a:t>
            </a:r>
            <a:endParaRPr lang="en-US" sz="800" dirty="0"/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false positives per image (FPPI)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Viola and Jones (VJ), 10+ FFPI, 15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Histogram of Oriented Gradients (HOG), 1 FPPI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more channels, finer scale sampling, enhanced normalization schemes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images have fractal statistics, 7, 33, 34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fast feature pyramids (</a:t>
            </a:r>
            <a:r>
              <a:rPr lang="en-US" sz="800" dirty="0" err="1"/>
              <a:t>ffp</a:t>
            </a:r>
            <a:r>
              <a:rPr lang="en-US" sz="800" dirty="0"/>
              <a:t>), </a:t>
            </a:r>
            <a:r>
              <a:rPr lang="en-US" sz="800" dirty="0" err="1"/>
              <a:t>ffp</a:t>
            </a:r>
            <a:r>
              <a:rPr lang="en-US" sz="800" dirty="0"/>
              <a:t> w/GPU, 100 fps</a:t>
            </a:r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4471-F90A-5A4B-96D1-2B670B9D6E24}"/>
              </a:ext>
            </a:extLst>
          </p:cNvPr>
          <p:cNvSpPr txBox="1">
            <a:spLocks/>
          </p:cNvSpPr>
          <p:nvPr/>
        </p:nvSpPr>
        <p:spPr>
          <a:xfrm>
            <a:off x="4212330" y="1085842"/>
            <a:ext cx="3957019" cy="447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sz="800" dirty="0"/>
              <a:t>coarse-to-fine search [51], distance transforms [52]</a:t>
            </a:r>
          </a:p>
          <a:p>
            <a:pPr marL="228600" indent="-228600">
              <a:buAutoNum type="arabicPeriod"/>
            </a:pPr>
            <a:r>
              <a:rPr lang="en-US" sz="800" dirty="0"/>
              <a:t>sliding window paradigm 53, 27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for frame-rate pedestrian detection</a:t>
            </a:r>
          </a:p>
          <a:p>
            <a:pPr marL="228600" indent="-228600">
              <a:buAutoNum type="arabicPeriod"/>
            </a:pPr>
            <a:r>
              <a:rPr lang="en-US" sz="800" dirty="0"/>
              <a:t>cascaded ensembles</a:t>
            </a:r>
          </a:p>
          <a:p>
            <a:pPr marL="228600" indent="-228600">
              <a:buAutoNum type="arabicPeriod"/>
            </a:pPr>
            <a:r>
              <a:rPr lang="en-US" sz="800" dirty="0"/>
              <a:t>image gradients 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histograms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angles</a:t>
            </a:r>
          </a:p>
          <a:p>
            <a:pPr marL="228600" indent="-228600">
              <a:buAutoNum type="arabicPeriod"/>
            </a:pPr>
            <a:r>
              <a:rPr lang="en-US" sz="800" dirty="0"/>
              <a:t>Kernel – square matrix of spatial weights for pixels neighborhoods</a:t>
            </a:r>
          </a:p>
          <a:p>
            <a:pPr marL="228600" indent="-228600">
              <a:buAutoNum type="arabicPeriod"/>
            </a:pPr>
            <a:r>
              <a:rPr lang="en-US" sz="800" dirty="0"/>
              <a:t>deformable part models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, 35-65 fps, 40	</a:t>
            </a:r>
          </a:p>
          <a:p>
            <a:pPr marL="228600" indent="-228600">
              <a:buAutoNum type="arabicPeriod"/>
            </a:pPr>
            <a:r>
              <a:rPr lang="en-US" sz="800" dirty="0"/>
              <a:t>branch and bound search</a:t>
            </a:r>
          </a:p>
          <a:p>
            <a:pPr marL="228600" indent="-228600">
              <a:buAutoNum type="arabicPeriod"/>
            </a:pPr>
            <a:r>
              <a:rPr lang="en-US" sz="800" dirty="0"/>
              <a:t>ROI – region of interest</a:t>
            </a:r>
          </a:p>
          <a:p>
            <a:pPr marL="228600" indent="-228600">
              <a:buAutoNum type="arabicPeriod"/>
            </a:pPr>
            <a:r>
              <a:rPr lang="en-US" sz="800" dirty="0"/>
              <a:t>NMS - Non-Maximal Suppression</a:t>
            </a:r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529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10"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31"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38"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3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Pictographically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aggregate feature channels (afc)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train adaboost tree ensemble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non-maximal suppression (</a:t>
            </a:r>
            <a:r>
              <a:rPr lang="en-US" sz="2800" dirty="0" err="1">
                <a:solidFill>
                  <a:srgbClr val="75222E"/>
                </a:solidFill>
              </a:rPr>
              <a:t>nms</a:t>
            </a:r>
            <a:r>
              <a:rPr lang="en-US" sz="2800" dirty="0">
                <a:solidFill>
                  <a:srgbClr val="75222E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846" t="19889" r="2285" b="2672"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 digital image?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60" b="4202"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747</Words>
  <Application>Microsoft Macintosh PowerPoint</Application>
  <PresentationFormat>On-screen Show (16:9)</PresentationFormat>
  <Paragraphs>215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   Model Boosting w/out Code</vt:lpstr>
      <vt:lpstr>Customer Problems</vt:lpstr>
      <vt:lpstr>Object Detection w/ Fast Feature Pyramids</vt:lpstr>
      <vt:lpstr>14 dense pages            https://eeexplore.ieee.org/xpl</vt:lpstr>
      <vt:lpstr>Pictographically Explained</vt:lpstr>
      <vt:lpstr>What is a digital image?</vt:lpstr>
      <vt:lpstr>Matrix of Pixels</vt:lpstr>
      <vt:lpstr>Channels Colors</vt:lpstr>
      <vt:lpstr>Image Pyramids</vt:lpstr>
      <vt:lpstr>Channels Gradients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Give me an ‘easy button’         </vt:lpstr>
      <vt:lpstr>Jupyter Notebook Proof-of-Concept</vt:lpstr>
      <vt:lpstr>PowerPoint Presentation</vt:lpstr>
      <vt:lpstr>PowerPoint Presentation</vt:lpstr>
      <vt:lpstr>Convolution – kernel applied to pixels</vt:lpstr>
      <vt:lpstr>Questions?                   Me too.</vt:lpstr>
      <vt:lpstr>Convolution – kernel applied to pixels</vt:lpstr>
      <vt:lpstr>Common Kernels</vt:lpstr>
      <vt:lpstr>Edge Detection – remove neighbor color</vt:lpstr>
      <vt:lpstr>Color Space</vt:lpstr>
      <vt:lpstr>Histogram discretization | binning</vt:lpstr>
      <vt:lpstr>AdaBoost</vt:lpstr>
      <vt:lpstr>Terms &amp; Abbreviations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207</cp:revision>
  <dcterms:created xsi:type="dcterms:W3CDTF">2019-02-25T19:12:34Z</dcterms:created>
  <dcterms:modified xsi:type="dcterms:W3CDTF">2019-03-04T00:34:21Z</dcterms:modified>
</cp:coreProperties>
</file>